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media/image1.png" ContentType="image/png"/>
  <Override PartName="/ppt/media/image2.svg" ContentType="image/svg"/>
  <Override PartName="/ppt/media/image5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0" r:id="rId3"/>
  </p:sldMasterIdLst>
  <p:sldIdLst>
    <p:sldId id="256" r:id="rId4"/>
    <p:sldId id="257" r:id="rId5"/>
    <p:sldId id="258" r:id="rId6"/>
    <p:sldId id="259" r:id="rId7"/>
    <p:sldId id="260" r:id="rId8"/>
  </p:sldIdLst>
  <p:sldSz cx="9906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1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Титульный слайд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ъект с подписью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360" y="272880"/>
            <a:ext cx="3258720" cy="116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872880" y="272880"/>
            <a:ext cx="5537520" cy="585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95360" y="1434960"/>
            <a:ext cx="3258720" cy="4690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dt" idx="28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ftr" idx="29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6"/>
          <p:cNvSpPr>
            <a:spLocks noGrp="1"/>
          </p:cNvSpPr>
          <p:nvPr>
            <p:ph type="sldNum" idx="30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Рисунок с подписью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941480" y="4800600"/>
            <a:ext cx="5943240" cy="566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941480" y="612720"/>
            <a:ext cx="59432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Для правки структуры щёлкните мышью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Второй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Третий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Четвёртый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Пятый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Шестой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Седьмой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1941480" y="5367240"/>
            <a:ext cx="5943240" cy="804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dt" idx="3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ftr" idx="3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9" name="PlaceHolder 6"/>
          <p:cNvSpPr>
            <a:spLocks noGrp="1"/>
          </p:cNvSpPr>
          <p:nvPr>
            <p:ph type="sldNum" idx="3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Обычный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dt" idx="34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ftr" idx="35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sldNum" idx="36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Обычный 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95360" y="1600200"/>
            <a:ext cx="89150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dt" idx="37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ftr" idx="38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sldNum" idx="39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Обычный 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780320" y="274680"/>
            <a:ext cx="241416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36400" y="274680"/>
            <a:ext cx="707832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40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 idx="41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 idx="42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Обычный 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95360" y="1600200"/>
            <a:ext cx="89150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dt" idx="43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ftr" idx="44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sldNum" idx="45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782640" y="4406760"/>
            <a:ext cx="8419680" cy="136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ru-RU" sz="4000" strike="noStrike" u="none" cap="all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0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782640" y="2906640"/>
            <a:ext cx="841968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0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dt" idx="46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ftr" idx="47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8" name="PlaceHolder 5"/>
          <p:cNvSpPr>
            <a:spLocks noGrp="1"/>
          </p:cNvSpPr>
          <p:nvPr>
            <p:ph type="sldNum" idx="48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Обычный 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36400" y="1600200"/>
            <a:ext cx="4746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448240" y="1600200"/>
            <a:ext cx="4746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dt" idx="49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4" name="PlaceHolder 5"/>
          <p:cNvSpPr>
            <a:spLocks noGrp="1"/>
          </p:cNvSpPr>
          <p:nvPr>
            <p:ph type="ftr" idx="50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5" name="PlaceHolder 6"/>
          <p:cNvSpPr>
            <a:spLocks noGrp="1"/>
          </p:cNvSpPr>
          <p:nvPr>
            <p:ph type="sldNum" idx="51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95360" y="1535040"/>
            <a:ext cx="43765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95360" y="2174760"/>
            <a:ext cx="43765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5032080" y="1535040"/>
            <a:ext cx="43783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32080" y="2174760"/>
            <a:ext cx="43783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dt" idx="52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ftr" idx="53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4" name="PlaceHolder 8"/>
          <p:cNvSpPr>
            <a:spLocks noGrp="1"/>
          </p:cNvSpPr>
          <p:nvPr>
            <p:ph type="sldNum" idx="54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Обычный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dt" idx="55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ftr" idx="56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sldNum" idx="57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Заголовок и вертикальный текст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95360" y="1600200"/>
            <a:ext cx="89150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8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21" name="PlaceHolder 1"/>
          <p:cNvSpPr>
            <a:spLocks noGrp="1"/>
          </p:cNvSpPr>
          <p:nvPr>
            <p:ph type="dt" idx="58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ftr" idx="59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sldNum" idx="60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9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95360" y="272880"/>
            <a:ext cx="3258720" cy="116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3872880" y="272880"/>
            <a:ext cx="5537520" cy="585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95360" y="1434960"/>
            <a:ext cx="3258720" cy="4690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dt" idx="6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ftr" idx="6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sldNum" idx="6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10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1941480" y="4800600"/>
            <a:ext cx="5943240" cy="566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1941480" y="612720"/>
            <a:ext cx="59432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Для правки структуры щёлкните мышью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Второй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Третий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Четвёртый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Пятый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Шестой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Седьмой уровень структуры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1941480" y="5367240"/>
            <a:ext cx="5943240" cy="804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dt" idx="64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ftr" idx="65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rgbClr val="8b8b8b"/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7" name="PlaceHolder 6"/>
          <p:cNvSpPr>
            <a:spLocks noGrp="1"/>
          </p:cNvSpPr>
          <p:nvPr>
            <p:ph type="sldNum" idx="66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Вертикальный заголовок и текст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780320" y="274680"/>
            <a:ext cx="241416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36400" y="274680"/>
            <a:ext cx="707832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Заголовок и объект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95360" y="1600200"/>
            <a:ext cx="89150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dt" idx="10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ftr" idx="11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" name="PlaceHolder 5"/>
          <p:cNvSpPr>
            <a:spLocks noGrp="1"/>
          </p:cNvSpPr>
          <p:nvPr>
            <p:ph type="sldNum" idx="12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Заголовок раздела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82640" y="4406760"/>
            <a:ext cx="8419680" cy="136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ru-RU" sz="4000" strike="noStrike" u="none" cap="all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0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82640" y="2906640"/>
            <a:ext cx="841968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0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3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4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5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Два объекта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36400" y="1600200"/>
            <a:ext cx="4746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448240" y="1600200"/>
            <a:ext cx="4746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dt" idx="16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ftr" idx="17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sldNum" idx="18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Сравнение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95360" y="1535040"/>
            <a:ext cx="43765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95360" y="2174760"/>
            <a:ext cx="43765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5032080" y="1535040"/>
            <a:ext cx="43783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5032080" y="2174760"/>
            <a:ext cx="43783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текста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Второй уровень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Третий уровень</a:t>
            </a:r>
            <a:endParaRPr b="0" lang="ru-RU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Четвертый уровень</a:t>
            </a:r>
            <a:endParaRPr b="0" lang="ru-RU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Пятый уровень</a:t>
            </a:r>
            <a:endParaRPr b="0" lang="ru-RU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Только заголовок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95360" y="274680"/>
            <a:ext cx="8915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Образец заголовка</a:t>
            </a:r>
            <a:endParaRPr b="0" lang="ru-RU" sz="44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dt" idx="22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 idx="23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sldNum" idx="24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Пустой слайд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1" name="PlaceHolder 1"/>
          <p:cNvSpPr>
            <a:spLocks noGrp="1"/>
          </p:cNvSpPr>
          <p:nvPr>
            <p:ph type="dt" idx="25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ftr" idx="26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def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1" lang="ru-RU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Times New Roman"/>
                <a:ea typeface="Arial"/>
              </a:rPr>
              <a:t>&lt;нижний колонтитул&gt;</a:t>
            </a: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sldNum" idx="27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200" strike="noStrike" u="none">
                <a:solidFill>
                  <a:schemeClr val="dk1"/>
                </a:solidFill>
                <a:effectLst/>
                <a:uFillTx/>
                <a:latin typeface="Times New Roman"/>
              </a:rPr>
              <a:t>Для правки текста заглавия щёлкните мышью</a:t>
            </a:r>
            <a:endParaRPr b="0" lang="ru-RU" sz="1200" strike="noStrike" u="none">
              <a:solidFill>
                <a:schemeClr val="dk1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Для правки структуры щёлкните мышью</a:t>
            </a:r>
            <a:endParaRPr b="0" lang="ru-RU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Второй уровень структуры</a:t>
            </a:r>
            <a:endParaRPr b="0" lang="ru-RU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Третий уровень структуры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Четвёртый уровень структуры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Пятый уровень структуры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Шестой уровень структуры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Седьмой уровень структуры</a:t>
            </a:r>
            <a:endParaRPr b="0" lang="ru-RU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sv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sv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1.png"/><Relationship Id="rId3" Type="http://schemas.openxmlformats.org/officeDocument/2006/relationships/image" Target="../media/image2.sv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sv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www.atomsib.ru/press_center/pub_icons/625.jpg" TargetMode="Externa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20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ef6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" descr=""/>
          <p:cNvPicPr/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388800" y="1845000"/>
            <a:ext cx="9150120" cy="4536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algn="ctr" defTabSz="914400">
              <a:lnSpc>
                <a:spcPct val="120000"/>
              </a:lnSpc>
              <a:tabLst>
                <a:tab algn="l" pos="0"/>
              </a:tabLst>
            </a:pPr>
            <a:endParaRPr b="0" lang="ru-RU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20000"/>
              </a:lnSpc>
              <a:tabLst>
                <a:tab algn="l" pos="0"/>
              </a:tabLst>
            </a:pPr>
            <a:endParaRPr b="0" lang="ru-RU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20000"/>
              </a:lnSpc>
              <a:tabLst>
                <a:tab algn="l" pos="0"/>
              </a:tabLst>
            </a:pPr>
            <a:r>
              <a:rPr b="1" lang="ru-RU" sz="32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ДОКЛАД</a:t>
            </a:r>
            <a:endParaRPr b="0" lang="ru-RU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20000"/>
              </a:lnSpc>
              <a:tabLst>
                <a:tab algn="l" pos="0"/>
              </a:tabLst>
            </a:pPr>
            <a:r>
              <a:rPr b="1" lang="ru-RU" sz="24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Об итогах деятельности </a:t>
            </a:r>
            <a:endParaRPr b="0" lang="ru-RU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20000"/>
              </a:lnSpc>
              <a:tabLst>
                <a:tab algn="l" pos="0"/>
              </a:tabLst>
            </a:pPr>
            <a:r>
              <a:rPr b="1" lang="ru-RU" sz="24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Забайкальского  управления Ростехнадзора за 6 месяцев 2025 г. </a:t>
            </a:r>
            <a:endParaRPr b="0" lang="ru-RU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20000"/>
              </a:lnSpc>
              <a:tabLst>
                <a:tab algn="l" pos="0"/>
              </a:tabLst>
            </a:pPr>
            <a:endParaRPr b="0" lang="ru-RU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20000"/>
              </a:lnSpc>
              <a:tabLst>
                <a:tab algn="l" pos="0"/>
              </a:tabLst>
            </a:pPr>
            <a:endParaRPr b="0" lang="ru-RU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0" name="Прямоугольник 3"/>
          <p:cNvSpPr/>
          <p:nvPr/>
        </p:nvSpPr>
        <p:spPr>
          <a:xfrm>
            <a:off x="11160" y="1690560"/>
            <a:ext cx="9905760" cy="70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26280" bIns="2628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trike="noStrike" u="none">
              <a:solidFill>
                <a:schemeClr val="lt1"/>
              </a:solidFill>
              <a:effectLst/>
              <a:uFillTx/>
              <a:latin typeface="Calibri"/>
              <a:ea typeface="Arial"/>
            </a:endParaRPr>
          </a:p>
        </p:txBody>
      </p:sp>
      <p:pic>
        <p:nvPicPr>
          <p:cNvPr id="141" name="Picture 41" descr="fsetan_emblema2007"/>
          <p:cNvPicPr/>
          <p:nvPr/>
        </p:nvPicPr>
        <p:blipFill>
          <a:blip r:embed="rId3"/>
          <a:stretch/>
        </p:blipFill>
        <p:spPr>
          <a:xfrm>
            <a:off x="4257720" y="98640"/>
            <a:ext cx="1412640" cy="14680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2" name="Прямоугольник 1"/>
          <p:cNvSpPr/>
          <p:nvPr/>
        </p:nvSpPr>
        <p:spPr>
          <a:xfrm>
            <a:off x="5670720" y="567720"/>
            <a:ext cx="3964680" cy="106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80000"/>
              </a:lnSpc>
            </a:pP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b="1" lang="ru-RU" sz="1600" strike="noStrike" u="none">
                <a:solidFill>
                  <a:schemeClr val="dk1"/>
                </a:solidFill>
                <a:effectLst/>
                <a:uFillTx/>
                <a:latin typeface="Cambria"/>
                <a:ea typeface="Arial"/>
              </a:rPr>
              <a:t>Забайкальское управление </a:t>
            </a: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b="1" lang="ru-RU" sz="1600" strike="noStrike" u="none">
                <a:solidFill>
                  <a:schemeClr val="dk1"/>
                </a:solidFill>
                <a:effectLst/>
                <a:uFillTx/>
                <a:latin typeface="Cambria"/>
                <a:ea typeface="Arial"/>
              </a:rPr>
              <a:t>Федеральной службы по </a:t>
            </a: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b="1" lang="ru-RU" sz="1600" strike="noStrike" u="none">
                <a:solidFill>
                  <a:schemeClr val="dk1"/>
                </a:solidFill>
                <a:effectLst/>
                <a:uFillTx/>
                <a:latin typeface="Cambria"/>
                <a:ea typeface="Arial"/>
              </a:rPr>
              <a:t>экологическому, технологическому </a:t>
            </a: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b="1" lang="ru-RU" sz="1600" strike="noStrike" u="none">
                <a:solidFill>
                  <a:schemeClr val="dk1"/>
                </a:solidFill>
                <a:effectLst/>
                <a:uFillTx/>
                <a:latin typeface="Cambria"/>
                <a:ea typeface="Arial"/>
              </a:rPr>
              <a:t>и атомному надзору</a:t>
            </a: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43" name="Группа 34"/>
          <p:cNvGrpSpPr/>
          <p:nvPr/>
        </p:nvGrpSpPr>
        <p:grpSpPr>
          <a:xfrm>
            <a:off x="0" y="367200"/>
            <a:ext cx="8915040" cy="403200"/>
            <a:chOff x="0" y="367200"/>
            <a:chExt cx="8915040" cy="403200"/>
          </a:xfrm>
        </p:grpSpPr>
        <p:sp>
          <p:nvSpPr>
            <p:cNvPr id="144" name="Rectangle 16"/>
            <p:cNvSpPr/>
            <p:nvPr/>
          </p:nvSpPr>
          <p:spPr>
            <a:xfrm>
              <a:off x="0" y="505440"/>
              <a:ext cx="8915040" cy="126360"/>
            </a:xfrm>
            <a:prstGeom prst="rect">
              <a:avLst/>
            </a:prstGeom>
            <a:gradFill rotWithShape="0">
              <a:gsLst>
                <a:gs pos="0">
                  <a:srgbClr val="558ed5"/>
                </a:gs>
                <a:gs pos="100000">
                  <a:srgbClr val="ffffff">
                    <a:alpha val="5000"/>
                  </a:srgbClr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ru-RU" sz="18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Arial"/>
              </a:endParaRPr>
            </a:p>
          </p:txBody>
        </p:sp>
        <p:sp>
          <p:nvSpPr>
            <p:cNvPr id="145" name="Rectangle 16"/>
            <p:cNvSpPr/>
            <p:nvPr/>
          </p:nvSpPr>
          <p:spPr>
            <a:xfrm>
              <a:off x="0" y="644040"/>
              <a:ext cx="8915040" cy="126360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ff">
                    <a:alpha val="5000"/>
                  </a:srgbClr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ru-RU" sz="18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Arial"/>
              </a:endParaRPr>
            </a:p>
          </p:txBody>
        </p:sp>
        <p:sp>
          <p:nvSpPr>
            <p:cNvPr id="146" name="Rectangle 16"/>
            <p:cNvSpPr/>
            <p:nvPr/>
          </p:nvSpPr>
          <p:spPr>
            <a:xfrm>
              <a:off x="0" y="367200"/>
              <a:ext cx="8915040" cy="1263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ffff">
                    <a:alpha val="5000"/>
                  </a:srgbClr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ru-RU" sz="18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Arial"/>
              </a:endParaRPr>
            </a:p>
          </p:txBody>
        </p:sp>
      </p:grpSp>
      <p:sp>
        <p:nvSpPr>
          <p:cNvPr id="147" name="Заголовок 1"/>
          <p:cNvSpPr/>
          <p:nvPr/>
        </p:nvSpPr>
        <p:spPr>
          <a:xfrm>
            <a:off x="0" y="770760"/>
            <a:ext cx="3584520" cy="9910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36000" rIns="36000" tIns="45000" bIns="45000" anchor="t">
            <a:noAutofit/>
          </a:bodyPr>
          <a:p>
            <a:pPr>
              <a:lnSpc>
                <a:spcPct val="80000"/>
              </a:lnSpc>
            </a:pPr>
            <a:endParaRPr b="0" lang="ru-RU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80000"/>
              </a:lnSpc>
            </a:pPr>
            <a:r>
              <a:rPr b="1" lang="ru-RU" sz="3200" strike="noStrike" u="none">
                <a:solidFill>
                  <a:schemeClr val="dk1"/>
                </a:solidFill>
                <a:effectLst/>
                <a:uFillTx/>
                <a:latin typeface="Cambria"/>
                <a:ea typeface="Arial"/>
              </a:rPr>
              <a:t>  РОСТЕХНАДЗОР</a:t>
            </a:r>
            <a:endParaRPr b="0" lang="ru-RU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sldNum" idx="67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1" lang="ru-RU" sz="1200" strike="noStrike" u="none">
              <a:solidFill>
                <a:schemeClr val="dk1">
                  <a:tint val="75000"/>
                </a:schemeClr>
              </a:solidFill>
              <a:effectLst/>
              <a:uFillTx/>
              <a:latin typeface="Times New Roman"/>
              <a:ea typeface="Arial"/>
            </a:endParaRPr>
          </a:p>
        </p:txBody>
      </p:sp>
    </p:spTree>
  </p:cSld>
  <mc:AlternateContent>
    <mc:Choice Requires="p14">
      <p:transition spd="slow" p14:dur="16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" descr=""/>
          <p:cNvPicPr/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150" name="Заголовок 3"/>
          <p:cNvGrpSpPr/>
          <p:nvPr/>
        </p:nvGrpSpPr>
        <p:grpSpPr>
          <a:xfrm>
            <a:off x="0" y="28440"/>
            <a:ext cx="8915040" cy="1204560"/>
            <a:chOff x="0" y="28440"/>
            <a:chExt cx="8915040" cy="1204560"/>
          </a:xfrm>
        </p:grpSpPr>
        <p:grpSp>
          <p:nvGrpSpPr>
            <p:cNvPr id="151" name="Группа 34"/>
            <p:cNvGrpSpPr/>
            <p:nvPr/>
          </p:nvGrpSpPr>
          <p:grpSpPr>
            <a:xfrm>
              <a:off x="0" y="367200"/>
              <a:ext cx="8915040" cy="403200"/>
              <a:chOff x="0" y="367200"/>
              <a:chExt cx="8915040" cy="403200"/>
            </a:xfrm>
          </p:grpSpPr>
          <p:sp>
            <p:nvSpPr>
              <p:cNvPr id="152" name="Rectangle 16"/>
              <p:cNvSpPr/>
              <p:nvPr/>
            </p:nvSpPr>
            <p:spPr>
              <a:xfrm>
                <a:off x="0" y="50544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558ed5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  <p:sp>
            <p:nvSpPr>
              <p:cNvPr id="153" name="Rectangle 16"/>
              <p:cNvSpPr/>
              <p:nvPr/>
            </p:nvSpPr>
            <p:spPr>
              <a:xfrm>
                <a:off x="0" y="64404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  <p:sp>
            <p:nvSpPr>
              <p:cNvPr id="154" name="Rectangle 16"/>
              <p:cNvSpPr/>
              <p:nvPr/>
            </p:nvSpPr>
            <p:spPr>
              <a:xfrm>
                <a:off x="0" y="36720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</p:grpSp>
        <p:grpSp>
          <p:nvGrpSpPr>
            <p:cNvPr id="155" name="Группа 35"/>
            <p:cNvGrpSpPr/>
            <p:nvPr/>
          </p:nvGrpSpPr>
          <p:grpSpPr>
            <a:xfrm>
              <a:off x="0" y="28440"/>
              <a:ext cx="4226040" cy="1204560"/>
              <a:chOff x="0" y="28440"/>
              <a:chExt cx="4226040" cy="1204560"/>
            </a:xfrm>
          </p:grpSpPr>
          <p:sp>
            <p:nvSpPr>
              <p:cNvPr id="156" name="Text Box 18"/>
              <p:cNvSpPr/>
              <p:nvPr/>
            </p:nvSpPr>
            <p:spPr>
              <a:xfrm>
                <a:off x="0" y="28440"/>
                <a:ext cx="4226040" cy="33516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1" lang="ru-RU" sz="16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  <a:ea typeface="Arial"/>
                  </a:rPr>
                  <a:t>РОСТЕХНАДЗОР</a:t>
                </a:r>
                <a:endParaRPr b="0" lang="ru-RU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pic>
            <p:nvPicPr>
              <p:cNvPr id="157" name="Picture 19" descr="fsetan_emblema2007"/>
              <p:cNvPicPr/>
              <p:nvPr/>
            </p:nvPicPr>
            <p:blipFill>
              <a:blip r:embed="rId3"/>
              <a:stretch/>
            </p:blipFill>
            <p:spPr>
              <a:xfrm>
                <a:off x="268560" y="90360"/>
                <a:ext cx="1030320" cy="1142640"/>
              </a:xfrm>
              <a:prstGeom prst="rect">
                <a:avLst/>
              </a:prstGeom>
              <a:noFill/>
              <a:ln w="0">
                <a:noFill/>
              </a:ln>
            </p:spPr>
          </p:pic>
        </p:grpSp>
      </p:grpSp>
      <p:sp>
        <p:nvSpPr>
          <p:cNvPr id="158" name="PlaceHolder 1"/>
          <p:cNvSpPr>
            <a:spLocks noGrp="1"/>
          </p:cNvSpPr>
          <p:nvPr>
            <p:ph type="sldNum" idx="68"/>
          </p:nvPr>
        </p:nvSpPr>
        <p:spPr>
          <a:xfrm>
            <a:off x="9129600" y="5949360"/>
            <a:ext cx="5997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1" lang="ru-RU" sz="1200" strike="noStrike" u="none">
              <a:solidFill>
                <a:schemeClr val="dk1">
                  <a:tint val="75000"/>
                </a:schemeClr>
              </a:solidFill>
              <a:effectLst/>
              <a:uFillTx/>
              <a:latin typeface="Times New Roman"/>
              <a:ea typeface="Arial"/>
            </a:endParaRPr>
          </a:p>
        </p:txBody>
      </p:sp>
      <p:sp>
        <p:nvSpPr>
          <p:cNvPr id="159" name="Text Box 18"/>
          <p:cNvSpPr/>
          <p:nvPr/>
        </p:nvSpPr>
        <p:spPr>
          <a:xfrm>
            <a:off x="1088280" y="369000"/>
            <a:ext cx="8047080" cy="70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2000" strike="noStrike" u="sng" cap="all">
                <a:solidFill>
                  <a:srgbClr val="000000"/>
                </a:solidFill>
                <a:effectLst/>
                <a:uFillTx/>
                <a:latin typeface="Times New Roman"/>
                <a:ea typeface="Arial"/>
              </a:rPr>
              <a:t>Краткая статистика показателей надзорной деятельности по видам надзора 6 месяцев 2025 г.</a:t>
            </a:r>
            <a:endParaRPr b="0" lang="ru-RU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60" name="Таблица 1"/>
          <p:cNvGraphicFramePr/>
          <p:nvPr/>
        </p:nvGraphicFramePr>
        <p:xfrm>
          <a:off x="268560" y="1063800"/>
          <a:ext cx="9154080" cy="5292360"/>
        </p:xfrm>
        <a:graphic>
          <a:graphicData uri="http://schemas.openxmlformats.org/drawingml/2006/table">
            <a:tbl>
              <a:tblPr/>
              <a:tblGrid>
                <a:gridCol w="806040"/>
                <a:gridCol w="2912760"/>
                <a:gridCol w="1560240"/>
                <a:gridCol w="1280520"/>
                <a:gridCol w="1208880"/>
                <a:gridCol w="604440"/>
                <a:gridCol w="780120"/>
              </a:tblGrid>
              <a:tr h="1086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№ п/п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ru-RU" sz="8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Наименование показателя/ вид надзора</a:t>
                      </a:r>
                      <a:endParaRPr b="0" lang="ru-RU" sz="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ru-RU" sz="8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Промышленная безопасность</a:t>
                      </a:r>
                      <a:endParaRPr b="0" lang="ru-RU" sz="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ru-RU" sz="8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Энергонадзор</a:t>
                      </a:r>
                      <a:endParaRPr b="0" lang="ru-RU" sz="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ru-RU" sz="8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ГТС</a:t>
                      </a:r>
                      <a:endParaRPr b="0" lang="ru-RU" sz="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ru-RU" sz="8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Строительный надзор</a:t>
                      </a:r>
                      <a:endParaRPr b="0" lang="ru-RU" sz="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5425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1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Период 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6м. 2025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6м. 2025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6м. 2025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6м. 2025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4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2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Общее количество проверок, из них 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115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9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4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79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4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2.1.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по срабатыванию индикатора риска 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4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2.2.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пост.надзор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98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1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4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3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Общее количество выявленных нарушений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610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1394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214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311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4363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4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Общее количество административных наказаний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38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62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14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32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4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4.1.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дисквалификаций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4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4.2.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АПД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4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4.3.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предупреждений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16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21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3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23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41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4.4.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административных штрафов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21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41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11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9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4363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5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Сумма наложенных административных штрафов (тыс.рублей)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2200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3417,9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40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260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436320"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6</a:t>
                      </a:r>
                      <a:endParaRPr b="0" lang="ru-RU" sz="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900" strike="noStrike" u="none">
                          <a:solidFill>
                            <a:srgbClr val="000000"/>
                          </a:solidFill>
                          <a:effectLst/>
                          <a:uFillTx/>
                          <a:latin typeface="Times New Roman"/>
                          <a:ea typeface="Arial"/>
                        </a:rPr>
                        <a:t>Сумма взысканных административных штрафов (тыс.рублей)</a:t>
                      </a:r>
                      <a:endParaRPr b="0" lang="ru-RU" sz="9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Times New Roman"/>
                          <a:ea typeface="Times New Roman"/>
                        </a:rPr>
                        <a:t>1100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1676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14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10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  <a:ea typeface="Arial"/>
                        </a:rPr>
                        <a:t>90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ctr" marL="9360" marR="9360">
                    <a:lnL w="6480">
                      <a:solidFill>
                        <a:srgbClr val="000000"/>
                      </a:solidFill>
                      <a:prstDash val="solid"/>
                    </a:lnL>
                    <a:lnR w="6480">
                      <a:solidFill>
                        <a:srgbClr val="000000"/>
                      </a:solidFill>
                      <a:prstDash val="solid"/>
                    </a:lnR>
                    <a:lnT w="6480">
                      <a:solidFill>
                        <a:srgbClr val="000000"/>
                      </a:solidFill>
                      <a:prstDash val="solid"/>
                    </a:lnT>
                    <a:lnB w="64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icture 5" descr="Для качественной печати: текущая страница в формате TIFF"/>
          <p:cNvPicPr/>
          <p:nvPr/>
        </p:nvPicPr>
        <p:blipFill>
          <a:blip r:embed="rId1"/>
          <a:stretch/>
        </p:blipFill>
        <p:spPr>
          <a:xfrm>
            <a:off x="299160" y="1225440"/>
            <a:ext cx="3392280" cy="468792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</p:pic>
      <p:pic>
        <p:nvPicPr>
          <p:cNvPr id="162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163" name="Заголовок 3"/>
          <p:cNvGrpSpPr/>
          <p:nvPr/>
        </p:nvGrpSpPr>
        <p:grpSpPr>
          <a:xfrm>
            <a:off x="0" y="82440"/>
            <a:ext cx="8915040" cy="1150560"/>
            <a:chOff x="0" y="82440"/>
            <a:chExt cx="8915040" cy="1150560"/>
          </a:xfrm>
        </p:grpSpPr>
        <p:grpSp>
          <p:nvGrpSpPr>
            <p:cNvPr id="164" name="Группа 34"/>
            <p:cNvGrpSpPr/>
            <p:nvPr/>
          </p:nvGrpSpPr>
          <p:grpSpPr>
            <a:xfrm>
              <a:off x="0" y="367200"/>
              <a:ext cx="8915040" cy="403200"/>
              <a:chOff x="0" y="367200"/>
              <a:chExt cx="8915040" cy="403200"/>
            </a:xfrm>
          </p:grpSpPr>
          <p:sp>
            <p:nvSpPr>
              <p:cNvPr id="165" name="Rectangle 16"/>
              <p:cNvSpPr/>
              <p:nvPr/>
            </p:nvSpPr>
            <p:spPr>
              <a:xfrm>
                <a:off x="0" y="50544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558ed5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  <p:sp>
            <p:nvSpPr>
              <p:cNvPr id="166" name="Rectangle 16"/>
              <p:cNvSpPr/>
              <p:nvPr/>
            </p:nvSpPr>
            <p:spPr>
              <a:xfrm>
                <a:off x="0" y="64404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  <p:sp>
            <p:nvSpPr>
              <p:cNvPr id="167" name="Rectangle 16"/>
              <p:cNvSpPr/>
              <p:nvPr/>
            </p:nvSpPr>
            <p:spPr>
              <a:xfrm>
                <a:off x="0" y="36720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</p:grpSp>
        <p:grpSp>
          <p:nvGrpSpPr>
            <p:cNvPr id="168" name="Группа 35"/>
            <p:cNvGrpSpPr/>
            <p:nvPr/>
          </p:nvGrpSpPr>
          <p:grpSpPr>
            <a:xfrm>
              <a:off x="0" y="82440"/>
              <a:ext cx="4226040" cy="1150560"/>
              <a:chOff x="0" y="82440"/>
              <a:chExt cx="4226040" cy="1150560"/>
            </a:xfrm>
          </p:grpSpPr>
          <p:sp>
            <p:nvSpPr>
              <p:cNvPr id="169" name="Text Box 18"/>
              <p:cNvSpPr/>
              <p:nvPr/>
            </p:nvSpPr>
            <p:spPr>
              <a:xfrm>
                <a:off x="0" y="82440"/>
                <a:ext cx="4226040" cy="33516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1" lang="ru-RU" sz="16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  <a:ea typeface="Arial"/>
                  </a:rPr>
                  <a:t>РОСТЕХНАДЗОР</a:t>
                </a:r>
                <a:endParaRPr b="0" lang="ru-RU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pic>
            <p:nvPicPr>
              <p:cNvPr id="170" name="Picture 19" descr="fsetan_emblema2007"/>
              <p:cNvPicPr/>
              <p:nvPr/>
            </p:nvPicPr>
            <p:blipFill>
              <a:blip r:embed="rId4"/>
              <a:stretch/>
            </p:blipFill>
            <p:spPr>
              <a:xfrm>
                <a:off x="268560" y="90360"/>
                <a:ext cx="1030320" cy="1142640"/>
              </a:xfrm>
              <a:prstGeom prst="rect">
                <a:avLst/>
              </a:prstGeom>
              <a:noFill/>
              <a:ln w="0">
                <a:noFill/>
              </a:ln>
            </p:spPr>
          </p:pic>
        </p:grpSp>
      </p:grpSp>
      <p:sp>
        <p:nvSpPr>
          <p:cNvPr id="171" name="PlaceHolder 1"/>
          <p:cNvSpPr>
            <a:spLocks noGrp="1"/>
          </p:cNvSpPr>
          <p:nvPr>
            <p:ph type="sldNum" idx="69"/>
          </p:nvPr>
        </p:nvSpPr>
        <p:spPr>
          <a:xfrm>
            <a:off x="9201600" y="5949360"/>
            <a:ext cx="5997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1" lang="ru-RU" sz="1200" strike="noStrike" u="none">
              <a:solidFill>
                <a:schemeClr val="dk1">
                  <a:tint val="75000"/>
                </a:schemeClr>
              </a:solidFill>
              <a:effectLst/>
              <a:uFillTx/>
              <a:latin typeface="Times New Roman"/>
              <a:ea typeface="Arial"/>
            </a:endParaRPr>
          </a:p>
        </p:txBody>
      </p:sp>
      <p:sp>
        <p:nvSpPr>
          <p:cNvPr id="172" name="AutoShape 39" descr="https://donvesti.ru/wp-content/uploads/2020/09/maxresdefault-1.jpg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>
              <a:lnSpc>
                <a:spcPct val="100000"/>
              </a:lnSpc>
            </a:pPr>
            <a:endParaRPr b="1" lang="ru-RU" sz="1200" strike="noStrike" u="none">
              <a:solidFill>
                <a:schemeClr val="dk1"/>
              </a:solidFill>
              <a:effectLst/>
              <a:uFillTx/>
              <a:latin typeface="Times New Roman"/>
              <a:ea typeface="Arial"/>
            </a:endParaRPr>
          </a:p>
        </p:txBody>
      </p:sp>
      <p:sp>
        <p:nvSpPr>
          <p:cNvPr id="173" name="AutoShape 41" descr="https://donvesti.ru/wp-content/uploads/2020/09/maxresdefault-1.jpg"/>
          <p:cNvSpPr/>
          <p:nvPr/>
        </p:nvSpPr>
        <p:spPr>
          <a:xfrm>
            <a:off x="307800" y="792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>
              <a:lnSpc>
                <a:spcPct val="100000"/>
              </a:lnSpc>
            </a:pPr>
            <a:endParaRPr b="1" lang="ru-RU" sz="1200" strike="noStrike" u="none">
              <a:solidFill>
                <a:schemeClr val="dk1"/>
              </a:solidFill>
              <a:effectLst/>
              <a:uFillTx/>
              <a:latin typeface="Times New Roman"/>
              <a:ea typeface="Arial"/>
            </a:endParaRPr>
          </a:p>
        </p:txBody>
      </p:sp>
      <p:sp>
        <p:nvSpPr>
          <p:cNvPr id="174" name="Text Box 18"/>
          <p:cNvSpPr/>
          <p:nvPr/>
        </p:nvSpPr>
        <p:spPr>
          <a:xfrm>
            <a:off x="920880" y="752760"/>
            <a:ext cx="8426880" cy="70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2000" strike="noStrike" u="sng" cap="all">
                <a:solidFill>
                  <a:srgbClr val="000000"/>
                </a:solidFill>
                <a:effectLst/>
                <a:uFillTx/>
                <a:latin typeface="Times New Roman"/>
                <a:ea typeface="Arial"/>
              </a:rPr>
              <a:t>Об организации работы по выявлению индикаторов риска нарушения обязательных требований</a:t>
            </a:r>
            <a:endParaRPr b="0" lang="ru-RU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5" name="Прямоугольник 1"/>
          <p:cNvSpPr/>
          <p:nvPr/>
        </p:nvSpPr>
        <p:spPr>
          <a:xfrm>
            <a:off x="3886200" y="1556640"/>
            <a:ext cx="5755320" cy="22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i="1" lang="ru-RU" sz="16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За 6 месяцев 2025 года проведение внеплановых контрольных (надзорных) мероприятий при выявлении индикаторов риска нарушения обязательных требований допускалось в отношении объектов:</a:t>
            </a: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ru-RU" sz="16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чрезвычайно высокого и высокого рисков, опасных производственных объектов I и II классов опасности, гидротехнических сооружений I и II классов, или индикаторов риска, влекущих непосредственную угрозу причинения вреда жизни и тяжкого вреда здоровью граждан.</a:t>
            </a: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76" name="Прямая соединительная линия 5"/>
          <p:cNvCxnSpPr/>
          <p:nvPr/>
        </p:nvCxnSpPr>
        <p:spPr>
          <a:xfrm>
            <a:off x="3886200" y="3618720"/>
            <a:ext cx="5747400" cy="360"/>
          </a:xfrm>
          <a:prstGeom prst="straightConnector1">
            <a:avLst/>
          </a:prstGeom>
          <a:ln>
            <a:solidFill>
              <a:srgbClr val="4a7ebb"/>
            </a:solidFill>
            <a:round/>
          </a:ln>
        </p:spPr>
      </p:cxnSp>
      <p:sp>
        <p:nvSpPr>
          <p:cNvPr id="177" name="Прямоугольник 20"/>
          <p:cNvSpPr/>
          <p:nvPr/>
        </p:nvSpPr>
        <p:spPr>
          <a:xfrm>
            <a:off x="3886200" y="3933000"/>
            <a:ext cx="5471640" cy="13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400" strike="noStrike" u="none">
                <a:solidFill>
                  <a:srgbClr val="0b4993"/>
                </a:solidFill>
                <a:effectLst/>
                <a:uFillTx/>
                <a:latin typeface="Times New Roman"/>
                <a:ea typeface="Arial"/>
              </a:rPr>
              <a:t>За 6 месяцев 2025  года по случаям срабатывания  индикаторов риска нарушения обязательных требований   проведена  1 проверка 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400" strike="noStrike" u="none">
                <a:solidFill>
                  <a:srgbClr val="0b4993"/>
                </a:solidFill>
                <a:effectLst/>
                <a:uFillTx/>
                <a:latin typeface="Times New Roman"/>
                <a:ea typeface="Arial"/>
              </a:rPr>
              <a:t> 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16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" descr=""/>
          <p:cNvPicPr/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/>
        </p:blipFill>
        <p:spPr>
          <a:xfrm>
            <a:off x="1440" y="1440"/>
            <a:ext cx="1080" cy="108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179" name="Заголовок 3"/>
          <p:cNvGrpSpPr/>
          <p:nvPr/>
        </p:nvGrpSpPr>
        <p:grpSpPr>
          <a:xfrm>
            <a:off x="0" y="85320"/>
            <a:ext cx="8915040" cy="1147680"/>
            <a:chOff x="0" y="85320"/>
            <a:chExt cx="8915040" cy="1147680"/>
          </a:xfrm>
        </p:grpSpPr>
        <p:grpSp>
          <p:nvGrpSpPr>
            <p:cNvPr id="180" name="Группа 34"/>
            <p:cNvGrpSpPr/>
            <p:nvPr/>
          </p:nvGrpSpPr>
          <p:grpSpPr>
            <a:xfrm>
              <a:off x="0" y="367200"/>
              <a:ext cx="8915040" cy="403200"/>
              <a:chOff x="0" y="367200"/>
              <a:chExt cx="8915040" cy="403200"/>
            </a:xfrm>
          </p:grpSpPr>
          <p:sp>
            <p:nvSpPr>
              <p:cNvPr id="181" name="Rectangle 16"/>
              <p:cNvSpPr/>
              <p:nvPr/>
            </p:nvSpPr>
            <p:spPr>
              <a:xfrm>
                <a:off x="0" y="50544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558ed5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  <p:sp>
            <p:nvSpPr>
              <p:cNvPr id="182" name="Rectangle 16"/>
              <p:cNvSpPr/>
              <p:nvPr/>
            </p:nvSpPr>
            <p:spPr>
              <a:xfrm>
                <a:off x="0" y="64404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  <p:sp>
            <p:nvSpPr>
              <p:cNvPr id="183" name="Rectangle 16"/>
              <p:cNvSpPr/>
              <p:nvPr/>
            </p:nvSpPr>
            <p:spPr>
              <a:xfrm>
                <a:off x="0" y="367200"/>
                <a:ext cx="8915040" cy="126360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alpha val="5000"/>
                    </a:srgbClr>
                  </a:gs>
                </a:gsLst>
                <a:lin ang="0"/>
              </a:gra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ru-RU" sz="1800" strike="noStrike" u="none">
                  <a:solidFill>
                    <a:srgbClr val="000000"/>
                  </a:solidFill>
                  <a:effectLst/>
                  <a:uFillTx/>
                  <a:latin typeface="Times New Roman"/>
                  <a:ea typeface="Arial"/>
                </a:endParaRPr>
              </a:p>
            </p:txBody>
          </p:sp>
        </p:grpSp>
        <p:grpSp>
          <p:nvGrpSpPr>
            <p:cNvPr id="184" name="Группа 35"/>
            <p:cNvGrpSpPr/>
            <p:nvPr/>
          </p:nvGrpSpPr>
          <p:grpSpPr>
            <a:xfrm>
              <a:off x="128520" y="85320"/>
              <a:ext cx="4226040" cy="1147680"/>
              <a:chOff x="128520" y="85320"/>
              <a:chExt cx="4226040" cy="1147680"/>
            </a:xfrm>
          </p:grpSpPr>
          <p:sp>
            <p:nvSpPr>
              <p:cNvPr id="185" name="Text Box 18"/>
              <p:cNvSpPr/>
              <p:nvPr/>
            </p:nvSpPr>
            <p:spPr>
              <a:xfrm>
                <a:off x="128520" y="85320"/>
                <a:ext cx="4226040" cy="33516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1" lang="ru-RU" sz="16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  <a:ea typeface="Arial"/>
                  </a:rPr>
                  <a:t>РОСТЕХНАДЗОР</a:t>
                </a:r>
                <a:endParaRPr b="0" lang="ru-RU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pic>
            <p:nvPicPr>
              <p:cNvPr id="186" name="Picture 19" descr="fsetan_emblema2007"/>
              <p:cNvPicPr/>
              <p:nvPr/>
            </p:nvPicPr>
            <p:blipFill>
              <a:blip r:embed="rId3"/>
              <a:stretch/>
            </p:blipFill>
            <p:spPr>
              <a:xfrm>
                <a:off x="268560" y="90360"/>
                <a:ext cx="1030320" cy="1142640"/>
              </a:xfrm>
              <a:prstGeom prst="rect">
                <a:avLst/>
              </a:prstGeom>
              <a:noFill/>
              <a:ln w="0">
                <a:noFill/>
              </a:ln>
            </p:spPr>
          </p:pic>
        </p:grpSp>
      </p:grpSp>
      <p:sp>
        <p:nvSpPr>
          <p:cNvPr id="187" name="PlaceHolder 1"/>
          <p:cNvSpPr>
            <a:spLocks noGrp="1"/>
          </p:cNvSpPr>
          <p:nvPr>
            <p:ph type="sldNum" idx="70"/>
          </p:nvPr>
        </p:nvSpPr>
        <p:spPr>
          <a:xfrm>
            <a:off x="9141840" y="5877360"/>
            <a:ext cx="5997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1" lang="ru-RU" sz="1200" strike="noStrike" u="none">
              <a:solidFill>
                <a:schemeClr val="dk1">
                  <a:tint val="75000"/>
                </a:schemeClr>
              </a:solidFill>
              <a:effectLst/>
              <a:uFillTx/>
              <a:latin typeface="Times New Roman"/>
              <a:ea typeface="Arial"/>
            </a:endParaRPr>
          </a:p>
        </p:txBody>
      </p:sp>
      <p:sp>
        <p:nvSpPr>
          <p:cNvPr id="188" name="Text Box 18"/>
          <p:cNvSpPr/>
          <p:nvPr/>
        </p:nvSpPr>
        <p:spPr>
          <a:xfrm>
            <a:off x="1136520" y="787320"/>
            <a:ext cx="7994520" cy="70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2000" strike="noStrike" u="sng">
                <a:solidFill>
                  <a:srgbClr val="000000"/>
                </a:solidFill>
                <a:effectLst/>
                <a:uFillTx/>
                <a:latin typeface="Times New Roman"/>
                <a:ea typeface="Arial"/>
              </a:rPr>
              <a:t>Об аварийности и смертельном травматизме  на поднадзорных предприятиях</a:t>
            </a:r>
            <a:endParaRPr b="0" lang="ru-RU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9" name="Прямоугольник 4"/>
          <p:cNvSpPr/>
          <p:nvPr/>
        </p:nvSpPr>
        <p:spPr>
          <a:xfrm>
            <a:off x="416520" y="1651680"/>
            <a:ext cx="9230400" cy="109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horzOverflow="overflow" anchor="ctr">
            <a:spAutoFit/>
          </a:bodyPr>
          <a:p>
            <a:pPr>
              <a:lnSpc>
                <a:spcPct val="100000"/>
              </a:lnSpc>
            </a:pPr>
            <a:r>
              <a:rPr b="0" lang="ru-RU" sz="1600" strike="noStrike" u="sng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Аварии за 6 месяцев 2025 г.:</a:t>
            </a: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Aft>
                <a:spcPts val="1001"/>
              </a:spcAft>
              <a:buClr>
                <a:srgbClr val="000000"/>
              </a:buClr>
              <a:buFont typeface="OpenSymbol"/>
              <a:buAutoNum type="arabicParenR"/>
            </a:pPr>
            <a:r>
              <a:rPr b="1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Times New Roman"/>
              </a:rPr>
              <a:t>27.04.2025 , карьер ООО «Прииск Ципиканский»- неконтролируемый  взрыв взрывчатых материалов, находящихся на поверхности заряженной части взрывного блока, приведшего к последующей детонации и серии взрывов зарядов в скважинах</a:t>
            </a:r>
            <a:r>
              <a:rPr b="0" lang="ru-RU" sz="14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. 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0" name="TextBox 15"/>
          <p:cNvSpPr/>
          <p:nvPr/>
        </p:nvSpPr>
        <p:spPr>
          <a:xfrm>
            <a:off x="488520" y="3717000"/>
            <a:ext cx="8871840" cy="2199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600" strike="noStrike" u="sng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Смертельные несчастные случаи за 6 месяцев 2025 г.:</a:t>
            </a:r>
            <a:r>
              <a:rPr b="0" lang="ru-RU" sz="16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 </a:t>
            </a: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0" lang="ru-RU" sz="14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1)  </a:t>
            </a:r>
            <a:r>
              <a:rPr b="1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Times New Roman"/>
              </a:rPr>
              <a:t>10.01.2025 при производстве работ по проходке восстающего с применением комплекса проходческого КПВ-4А в результате обрушения горной массы из призабойного пространства восстающего получил смертельную травму проходчик участка  рудника «Ирокинда» ООО «Ирокинда» .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0" lang="ru-RU" sz="1400" strike="noStrike" u="none">
                <a:solidFill>
                  <a:schemeClr val="dk1"/>
                </a:solidFill>
                <a:effectLst/>
                <a:uFillTx/>
                <a:latin typeface="Times New Roman"/>
                <a:ea typeface="Arial"/>
              </a:rPr>
              <a:t>2) </a:t>
            </a:r>
            <a:r>
              <a:rPr b="1" lang="ru-RU" sz="14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Times New Roman"/>
              </a:rPr>
              <a:t>27.04.2025 на карьере ООО «Прииск Ципиканский» в результате аварии (неконтролируемого взрыва взрывчатых материалов, находящихся на поверхности заряженной части взрывного блока, приведшего к последующей детонации и серии взрывов зарядов в скважинах) получил смертельную травму помощник машиниста буровой установки подрядной организации ООО «ВВС». </a:t>
            </a:r>
            <a:endParaRPr b="0" lang="ru-RU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16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Picture 2" descr="Картинка 1 из 5605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1992960" y="1803960"/>
            <a:ext cx="6181200" cy="41205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92" name="PlaceHolder 1"/>
          <p:cNvSpPr>
            <a:spLocks noGrp="1"/>
          </p:cNvSpPr>
          <p:nvPr>
            <p:ph type="sldNum" idx="71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1" lang="ru-RU" sz="1700" strike="noStrike" u="none">
              <a:solidFill>
                <a:schemeClr val="dk1">
                  <a:tint val="75000"/>
                </a:schemeClr>
              </a:solidFill>
              <a:effectLst/>
              <a:uFillTx/>
              <a:latin typeface="Calibri"/>
              <a:ea typeface="Arial"/>
            </a:endParaRPr>
          </a:p>
        </p:txBody>
      </p:sp>
      <p:sp>
        <p:nvSpPr>
          <p:cNvPr id="193" name="Прямоугольник 2"/>
          <p:cNvSpPr/>
          <p:nvPr/>
        </p:nvSpPr>
        <p:spPr>
          <a:xfrm>
            <a:off x="1992960" y="796320"/>
            <a:ext cx="6181920" cy="1006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3250" strike="noStrike" u="none">
                <a:solidFill>
                  <a:schemeClr val="dk1"/>
                </a:solidFill>
                <a:effectLst/>
                <a:uFillTx/>
                <a:latin typeface="Calibri"/>
                <a:ea typeface="Arial"/>
              </a:rPr>
              <a:t>Спасибо за внимание!</a:t>
            </a:r>
            <a:endParaRPr b="0" lang="ru-RU" sz="32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4" name="Line 2"/>
          <p:cNvSpPr/>
          <p:nvPr/>
        </p:nvSpPr>
        <p:spPr>
          <a:xfrm>
            <a:off x="1325520" y="1804320"/>
            <a:ext cx="742932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1" lang="ru-RU" sz="1000" strike="noStrike" u="none">
              <a:solidFill>
                <a:schemeClr val="dk1"/>
              </a:solidFill>
              <a:effectLst/>
              <a:uFillTx/>
              <a:latin typeface="Calibri"/>
              <a:ea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Arial" pitchFamily="0" charset="1"/>
        <a:cs typeface="Arial" pitchFamily="0" charset="1"/>
      </a:majorFont>
      <a:minorFont>
        <a:latin typeface="Calibri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Arial" pitchFamily="0" charset="1"/>
        <a:cs typeface="Arial" pitchFamily="0" charset="1"/>
      </a:majorFont>
      <a:minorFont>
        <a:latin typeface="Calibri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Application>LibreOffice/25.2.5.2$Windows_X86_64 LibreOffice_project/03d19516eb2e1dd5d4ccd751a0d6f35f35e08022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2012-04-16T06:44:06Z</dcterms:created>
  <dc:creator>A.Tukay</dc:creator>
  <dc:description/>
  <dc:language>ru-RU</dc:language>
  <cp:lastModifiedBy>KKrushelnickaya</cp:lastModifiedBy>
  <dcterms:modified xsi:type="dcterms:W3CDTF">2025-07-21T05:46:21Z</dcterms:modified>
  <cp:revision>1314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Лист A4 (210x297 мм)</vt:lpwstr>
  </property>
  <property fmtid="{D5CDD505-2E9C-101B-9397-08002B2CF9AE}" pid="5" name="Slides">
    <vt:i4>5</vt:i4>
  </property>
</Properties>
</file>